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71FE1-1102-4B90-8BA2-DF376E19F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B21A6D-F86A-4A6E-8484-2A27FA61A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3C893-EA7A-41F5-8FFE-8C88B9D73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7933-05A0-4F66-90B1-FCBEAF2891C5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D8148-51AB-4130-AB8C-752030F87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97DE1-9F67-4C56-9187-99982602E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07976-4842-4190-B04F-89D60E6B2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38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18E4E-E102-4528-90FB-59695E9A9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8BBC3F-32F4-4F22-8675-466B84CBC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03E59-CAA2-44EB-AF67-23D3C61A2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4C5D1-861E-46CE-BAC7-C94AAA33E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7933-05A0-4F66-90B1-FCBEAF2891C5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35A19-2A1A-4B17-8CB2-62F3BDDB2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9CE23-2434-402A-8CF8-37F43C90C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07976-4842-4190-B04F-89D60E6B2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777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3FF25-D743-4FDF-80E8-DC9106E0E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4DFE51-B555-4555-B118-ECA9F1AD5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B24AA-61EF-4B53-8722-76D88A2D5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7933-05A0-4F66-90B1-FCBEAF2891C5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E5B3E-E405-42AC-8FF8-13AE188CF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01BB0-C23A-485B-A3ED-5C30B54E1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07976-4842-4190-B04F-89D60E6B2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645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A671F0-CC6E-422C-93E6-AA8F195F7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2C12BC-8490-4487-B9F6-112385667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1AC45-CAD6-4181-A155-24BDFD84F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7933-05A0-4F66-90B1-FCBEAF2891C5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4101D-4A7A-4B90-9907-7129964EA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203E8-A336-4B42-9FFF-FB0D5B1E1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07976-4842-4190-B04F-89D60E6B2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233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71FE1-1102-4B90-8BA2-DF376E19F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B21A6D-F86A-4A6E-8484-2A27FA61A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3C893-EA7A-41F5-8FFE-8C88B9D73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7933-05A0-4F66-90B1-FCBEAF2891C5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D8148-51AB-4130-AB8C-752030F87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97DE1-9F67-4C56-9187-99982602E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07976-4842-4190-B04F-89D60E6B2B5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20C7AB4-43AE-4CE3-BF02-50AE7AF332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5738" y="275210"/>
            <a:ext cx="1996498" cy="53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2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91EB4-9298-46E2-BB8D-27E2A0895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22063-57C7-4D38-8454-BC464B482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63CFE-3B72-480C-A447-DE00F4445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7933-05A0-4F66-90B1-FCBEAF2891C5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89F44-369B-4ED4-A403-90708B358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8AE25-7F6B-4534-99E6-E261E2DF0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07976-4842-4190-B04F-89D60E6B2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980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9C8A6-0CFE-44D3-8C62-6D24251CF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364E0-90AA-4601-9473-56CED1FFC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97061-F4B2-4F22-98CF-C5E8F9A35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7933-05A0-4F66-90B1-FCBEAF2891C5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D59AF-93E6-4C74-B63B-F758BCF3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A84E2-741F-410D-81DC-FB1ED8E2F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07976-4842-4190-B04F-89D60E6B2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702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544B4-AE54-42C4-A164-405928425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9E4A6-CAEE-4727-80BA-571BF37A5F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B82828-2AE0-40F5-8C87-C9089DD6E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767EA-412C-401F-9BFC-B51A25B6F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7933-05A0-4F66-90B1-FCBEAF2891C5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95F9FC-9EEE-4BAF-8F0C-BD96B9814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9226F-80EF-49FA-A515-335B7A640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07976-4842-4190-B04F-89D60E6B2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507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62EBE-BEA7-4295-8CF4-174D056E6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F5924-4012-4D22-B1E5-3B7C1B994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AE2C62-0676-470F-9AED-4347217C5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8E4605-092A-4DE3-A2A4-14429DEE92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B7828D-5492-4A8D-9D8A-4153B70935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A68F2C-7623-4108-A7A6-C3194102F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7933-05A0-4F66-90B1-FCBEAF2891C5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DCB5E1-0D3C-409A-829C-05CD28A90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6F4DBB-FB8A-4DA6-B3FF-D4647DC0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07976-4842-4190-B04F-89D60E6B2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85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D1AE2-E784-41BB-A26D-3068D517D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B2BAFB-07C4-4C3D-884A-1842F6169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7933-05A0-4F66-90B1-FCBEAF2891C5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2C19BC-E50B-4FC2-8D4A-35372CB91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92D51-4943-457D-B6F4-FC50EA08E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07976-4842-4190-B04F-89D60E6B2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086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4324D7-FFC8-47C5-BFCD-73D58E1D7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7933-05A0-4F66-90B1-FCBEAF2891C5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E9BBE3-8A08-4012-8B68-7696C3FB2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978E0-B6F8-41B0-A49C-34A8812EB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07976-4842-4190-B04F-89D60E6B2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45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04528-03F7-498D-8C78-31C4AFC1A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67F69-6F1A-4684-B45C-88792FFEB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E92FC1-540D-4BB0-AD14-7DCBAC844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9B601-18BB-47D9-A663-73528DE8B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7933-05A0-4F66-90B1-FCBEAF2891C5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53904-366F-425F-811B-4F4EE5A3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A7D2E2-FA7D-47F1-8C73-A82D9FA2F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07976-4842-4190-B04F-89D60E6B2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39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9F77A5-E0AF-42CA-A114-6618AB458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3FC31-C955-4F9D-8E40-E5FC610BB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B110-46F6-41F4-9B23-9882FF72EE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87933-05A0-4F66-90B1-FCBEAF2891C5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88111-5A11-49D1-B46F-700806B45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C0109-472D-4B28-95E5-2150DC8BC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07976-4842-4190-B04F-89D60E6B2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37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DD631-A980-4B63-84D1-159AD6032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3750" y="2045930"/>
            <a:ext cx="9144000" cy="2037556"/>
          </a:xfrm>
        </p:spPr>
        <p:txBody>
          <a:bodyPr>
            <a:normAutofit fontScale="90000"/>
          </a:bodyPr>
          <a:lstStyle/>
          <a:p>
            <a:br>
              <a:rPr lang="en-GB" dirty="0">
                <a:latin typeface="Avenir Next LT Pro" panose="020B0504020202020204" pitchFamily="34" charset="0"/>
              </a:rPr>
            </a:br>
            <a:r>
              <a:rPr lang="en-GB" dirty="0">
                <a:latin typeface="Avenir Next LT Pro" panose="020B0504020202020204" pitchFamily="34" charset="0"/>
              </a:rPr>
              <a:t>Actions for your business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AB67AA-D421-4BE1-BFAF-A1F2862428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4925" y="1044654"/>
            <a:ext cx="9144000" cy="1655762"/>
          </a:xfrm>
        </p:spPr>
        <p:txBody>
          <a:bodyPr>
            <a:normAutofit/>
          </a:bodyPr>
          <a:lstStyle/>
          <a:p>
            <a:r>
              <a:rPr lang="en-GB" dirty="0">
                <a:latin typeface="Avenir Next LT Pro" panose="020B0504020202020204" pitchFamily="34" charset="0"/>
              </a:rPr>
              <a:t>W E B I N A R: </a:t>
            </a:r>
          </a:p>
          <a:p>
            <a:r>
              <a:rPr lang="en-GB" sz="3200" dirty="0">
                <a:latin typeface="Avenir Next LT Pro" panose="020B0504020202020204" pitchFamily="34" charset="0"/>
              </a:rPr>
              <a:t>How to look after your business health </a:t>
            </a:r>
          </a:p>
          <a:p>
            <a:r>
              <a:rPr lang="en-GB" sz="3200" dirty="0">
                <a:latin typeface="Avenir Next LT Pro" panose="020B0504020202020204" pitchFamily="34" charset="0"/>
              </a:rPr>
              <a:t>during the coronavirus crisis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AFD0A57-DF06-4641-9D49-8FE4AE4CE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95575" y="4379694"/>
            <a:ext cx="6800850" cy="18192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9D0EE3E-6196-4BD2-9BD3-61107496AFBA}"/>
              </a:ext>
            </a:extLst>
          </p:cNvPr>
          <p:cNvSpPr/>
          <p:nvPr/>
        </p:nvSpPr>
        <p:spPr>
          <a:xfrm>
            <a:off x="2230412" y="3490616"/>
            <a:ext cx="7883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venir Next LT Pro" panose="020B0504020202020204" pitchFamily="34" charset="0"/>
              </a:rPr>
              <a:t>Presented by Matt Topham, Director Practical CFO &amp;</a:t>
            </a:r>
            <a:br>
              <a:rPr lang="en-GB" dirty="0">
                <a:latin typeface="Avenir Next LT Pro" panose="020B0504020202020204" pitchFamily="34" charset="0"/>
              </a:rPr>
            </a:br>
            <a:r>
              <a:rPr lang="en-GB" dirty="0">
                <a:latin typeface="Avenir Next LT Pro" panose="020B0504020202020204" pitchFamily="34" charset="0"/>
              </a:rPr>
              <a:t>Paul Basham, Chartered Accountant, Lighthouse Accounting Services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796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E5D74-A15F-4262-9B93-21C1E32EC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164" y="1122364"/>
            <a:ext cx="5301672" cy="678728"/>
          </a:xfrm>
        </p:spPr>
        <p:txBody>
          <a:bodyPr>
            <a:normAutofit fontScale="90000"/>
          </a:bodyPr>
          <a:lstStyle/>
          <a:p>
            <a:pPr algn="l"/>
            <a:br>
              <a:rPr lang="en-GB" sz="4400" dirty="0"/>
            </a:br>
            <a:r>
              <a:rPr lang="en-GB" sz="4400" dirty="0">
                <a:latin typeface="Avenir Next LT Pro" panose="020B0504020202020204" pitchFamily="34" charset="0"/>
              </a:rPr>
              <a:t>Equity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B61471-2F7D-4602-85ED-A8724207E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164" y="2128981"/>
            <a:ext cx="9144000" cy="418407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Some businesses funded by shareholders </a:t>
            </a:r>
          </a:p>
          <a:p>
            <a:pPr algn="l"/>
            <a:endParaRPr lang="en-GB" dirty="0">
              <a:latin typeface="Avenir Next LT Pro" panose="020B05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Request further support</a:t>
            </a:r>
          </a:p>
          <a:p>
            <a:pPr algn="l"/>
            <a:endParaRPr lang="en-GB" dirty="0">
              <a:latin typeface="Avenir Next LT Pro" panose="020B05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Possible use of advanced subscription agreement to simplify process?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7661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E5D74-A15F-4262-9B93-21C1E32EC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164" y="1122364"/>
            <a:ext cx="5301672" cy="678728"/>
          </a:xfrm>
        </p:spPr>
        <p:txBody>
          <a:bodyPr>
            <a:normAutofit fontScale="90000"/>
          </a:bodyPr>
          <a:lstStyle/>
          <a:p>
            <a:pPr algn="l"/>
            <a:r>
              <a:rPr lang="en-GB" sz="4400" dirty="0">
                <a:latin typeface="Avenir Next LT Pro" panose="020B0504020202020204" pitchFamily="34" charset="0"/>
              </a:rPr>
              <a:t>Protection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B61471-2F7D-4602-85ED-A8724207E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164" y="2081356"/>
            <a:ext cx="9144000" cy="418407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Where unable to trade through/access enough support</a:t>
            </a:r>
          </a:p>
          <a:p>
            <a:pPr algn="l"/>
            <a:endParaRPr lang="en-GB" dirty="0">
              <a:latin typeface="Avenir Next LT Pro" panose="020B05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Specialist assistance to take steps</a:t>
            </a:r>
          </a:p>
          <a:p>
            <a:pPr algn="l"/>
            <a:endParaRPr lang="en-GB" dirty="0">
              <a:latin typeface="Avenir Next LT Pro" panose="020B05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Care on “wrongful trading”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9671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E5D74-A15F-4262-9B93-21C1E32EC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164" y="1122364"/>
            <a:ext cx="5301672" cy="678728"/>
          </a:xfrm>
        </p:spPr>
        <p:txBody>
          <a:bodyPr>
            <a:normAutofit fontScale="90000"/>
          </a:bodyPr>
          <a:lstStyle/>
          <a:p>
            <a:pPr algn="l"/>
            <a:r>
              <a:rPr lang="en-GB" sz="4400" dirty="0">
                <a:latin typeface="Avenir Next LT Pro" panose="020B0504020202020204" pitchFamily="34" charset="0"/>
              </a:rPr>
              <a:t>Take control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B61471-2F7D-4602-85ED-A8724207E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164" y="2043256"/>
            <a:ext cx="9144000" cy="418407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Keep an eye on what’s important (orders, revenue, or)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Keep cash plans – suggest daily for at least next quarter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Use simple tools simply (</a:t>
            </a:r>
            <a:r>
              <a:rPr lang="en-GB" dirty="0" err="1">
                <a:latin typeface="Avenir Next LT Pro" panose="020B0504020202020204" pitchFamily="34" charset="0"/>
              </a:rPr>
              <a:t>e.g</a:t>
            </a:r>
            <a:r>
              <a:rPr lang="en-GB" dirty="0">
                <a:latin typeface="Avenir Next LT Pro" panose="020B0504020202020204" pitchFamily="34" charset="0"/>
              </a:rPr>
              <a:t> pcfo.co.uk/resources)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Be comfortable that you’re making progress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Make multiple applications and have alternative plans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Have conversations – don’t stew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Take advice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112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E5D74-A15F-4262-9B93-21C1E32EC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164" y="1122364"/>
            <a:ext cx="5301672" cy="678728"/>
          </a:xfrm>
        </p:spPr>
        <p:txBody>
          <a:bodyPr>
            <a:normAutofit fontScale="90000"/>
          </a:bodyPr>
          <a:lstStyle/>
          <a:p>
            <a:pPr algn="l"/>
            <a:r>
              <a:rPr lang="en-GB" sz="4400" dirty="0">
                <a:latin typeface="Avenir Next LT Pro" panose="020B0504020202020204" pitchFamily="34" charset="0"/>
              </a:rPr>
              <a:t>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B61471-2F7D-4602-85ED-A8724207E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164" y="2062306"/>
            <a:ext cx="9144000" cy="418407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Remember to do the day job!</a:t>
            </a:r>
          </a:p>
          <a:p>
            <a:pPr algn="l"/>
            <a:endParaRPr lang="en-GB" dirty="0">
              <a:latin typeface="Avenir Next LT Pro" panose="020B05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Buy time</a:t>
            </a:r>
          </a:p>
          <a:p>
            <a:pPr algn="l"/>
            <a:endParaRPr lang="en-GB" dirty="0">
              <a:latin typeface="Avenir Next LT Pro" panose="020B05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Obtain good quality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>
              <a:latin typeface="Avenir Next LT Pro" panose="020B05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>
              <a:latin typeface="Avenir Next LT Pro" panose="020B0504020202020204" pitchFamily="34" charset="0"/>
            </a:endParaRPr>
          </a:p>
          <a:p>
            <a:pPr algn="l"/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694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E5D74-A15F-4262-9B93-21C1E32EC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1464" y="2750272"/>
            <a:ext cx="2574636" cy="678728"/>
          </a:xfrm>
        </p:spPr>
        <p:txBody>
          <a:bodyPr>
            <a:normAutofit fontScale="90000"/>
          </a:bodyPr>
          <a:lstStyle/>
          <a:p>
            <a:pPr algn="l"/>
            <a:r>
              <a:rPr lang="en-GB" sz="4400" dirty="0">
                <a:latin typeface="Avenir Next LT Pro" panose="020B0504020202020204" pitchFamily="34" charset="0"/>
              </a:rPr>
              <a:t>Thank You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21BE672-06B0-4099-8032-22464829E1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6782" y="3525838"/>
            <a:ext cx="9144000" cy="1655762"/>
          </a:xfrm>
        </p:spPr>
        <p:txBody>
          <a:bodyPr/>
          <a:lstStyle/>
          <a:p>
            <a:r>
              <a:rPr lang="en-GB" dirty="0"/>
              <a:t>Q&amp;A Session will follow</a:t>
            </a:r>
          </a:p>
        </p:txBody>
      </p:sp>
    </p:spTree>
    <p:extLst>
      <p:ext uri="{BB962C8B-B14F-4D97-AF65-F5344CB8AC3E}">
        <p14:creationId xmlns:p14="http://schemas.microsoft.com/office/powerpoint/2010/main" val="1121424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E5D74-A15F-4262-9B93-21C1E32EC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164" y="1312864"/>
            <a:ext cx="9585036" cy="678728"/>
          </a:xfrm>
        </p:spPr>
        <p:txBody>
          <a:bodyPr>
            <a:normAutofit fontScale="90000"/>
          </a:bodyPr>
          <a:lstStyle/>
          <a:p>
            <a:pPr algn="l"/>
            <a:r>
              <a:rPr lang="en-GB" sz="4400" dirty="0">
                <a:latin typeface="Avenir Next LT Pro" panose="020B0504020202020204" pitchFamily="34" charset="0"/>
              </a:rPr>
              <a:t>Common behaviours we’re seeing…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B61471-2F7D-4602-85ED-A8724207E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164" y="2395681"/>
            <a:ext cx="6604000" cy="418407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Delayed payments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Aggressive payment terms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Poor communications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Uncertain revenue (sales/clients/projects)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Uncertain investment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More time would help!</a:t>
            </a:r>
          </a:p>
        </p:txBody>
      </p:sp>
    </p:spTree>
    <p:extLst>
      <p:ext uri="{BB962C8B-B14F-4D97-AF65-F5344CB8AC3E}">
        <p14:creationId xmlns:p14="http://schemas.microsoft.com/office/powerpoint/2010/main" val="3542321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E5D74-A15F-4262-9B93-21C1E32EC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164" y="1008064"/>
            <a:ext cx="5301672" cy="678728"/>
          </a:xfrm>
        </p:spPr>
        <p:txBody>
          <a:bodyPr>
            <a:normAutofit fontScale="90000"/>
          </a:bodyPr>
          <a:lstStyle/>
          <a:p>
            <a:pPr algn="l"/>
            <a:r>
              <a:rPr lang="en-GB" sz="4400" dirty="0">
                <a:latin typeface="Avenir Next LT Pro" panose="020B0504020202020204" pitchFamily="34" charset="0"/>
              </a:rPr>
              <a:t>Action plan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A5B873B9-11A7-4E20-BD51-22F45111A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186" y="1801092"/>
            <a:ext cx="8453628" cy="456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58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E5D74-A15F-4262-9B93-21C1E32EC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163" y="1122364"/>
            <a:ext cx="8213437" cy="678728"/>
          </a:xfrm>
        </p:spPr>
        <p:txBody>
          <a:bodyPr>
            <a:normAutofit fontScale="90000"/>
          </a:bodyPr>
          <a:lstStyle/>
          <a:p>
            <a:pPr algn="l"/>
            <a:r>
              <a:rPr lang="en-GB" sz="4400" dirty="0">
                <a:latin typeface="Avenir Next LT Pro" panose="020B0504020202020204" pitchFamily="34" charset="0"/>
              </a:rPr>
              <a:t>CJRS – Job Retention Scheme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B61471-2F7D-4602-85ED-A8724207E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163" y="2005156"/>
            <a:ext cx="9144000" cy="418407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Objective – keep people in employment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Can’t work whilst on “furlough”, not be on paid sick leave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80% of salary up to £2,500 per month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Possible backdate to March 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Covers March/April/May (extension?)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Taxable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Process via HMRC PAYE Online, payment June?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Equality &amp; discrimination law applies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All types of employees</a:t>
            </a:r>
          </a:p>
        </p:txBody>
      </p:sp>
    </p:spTree>
    <p:extLst>
      <p:ext uri="{BB962C8B-B14F-4D97-AF65-F5344CB8AC3E}">
        <p14:creationId xmlns:p14="http://schemas.microsoft.com/office/powerpoint/2010/main" val="2648340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E5D74-A15F-4262-9B93-21C1E32EC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164" y="1122364"/>
            <a:ext cx="6613236" cy="678728"/>
          </a:xfrm>
        </p:spPr>
        <p:txBody>
          <a:bodyPr>
            <a:normAutofit fontScale="90000"/>
          </a:bodyPr>
          <a:lstStyle/>
          <a:p>
            <a:pPr algn="l"/>
            <a:r>
              <a:rPr lang="en-GB" sz="4400" dirty="0">
                <a:latin typeface="Avenir Next LT Pro" panose="020B0504020202020204" pitchFamily="34" charset="0"/>
              </a:rPr>
              <a:t>Cashflow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B61471-2F7D-4602-85ED-A8724207E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164" y="2081356"/>
            <a:ext cx="9144000" cy="418407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VAT deferment (Q2 VAT payment not due until 31/3/21)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Time to pay arrangement (TTP) for PAYE, NIC &amp; Corp tax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Talk to customers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Credit control/discounts for volume/interim payments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Talk to suppliers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Materials/suppliers/contractors/landlords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6701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E5D74-A15F-4262-9B93-21C1E32EC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164" y="1122364"/>
            <a:ext cx="6765636" cy="678728"/>
          </a:xfrm>
        </p:spPr>
        <p:txBody>
          <a:bodyPr>
            <a:normAutofit fontScale="90000"/>
          </a:bodyPr>
          <a:lstStyle/>
          <a:p>
            <a:pPr algn="l"/>
            <a:r>
              <a:rPr lang="en-GB" sz="4400" dirty="0">
                <a:latin typeface="Avenir Next LT Pro" panose="020B0504020202020204" pitchFamily="34" charset="0"/>
              </a:rPr>
              <a:t>Grants &amp; rates relief &amp;….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B61471-2F7D-4602-85ED-A8724207E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163" y="1976581"/>
            <a:ext cx="11061411" cy="418407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All retail, hospitality and leisure businesses in England and Wales will receive a 100% business rates holiday for the next 12 months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Businesses who get SBRR/RRR will receive a grant of £10,000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Slightly larger businesses in retail, hospitality or leisure may qualify for a £25,000 grant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Varying processes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Innovate UK grant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up to £50k to help UK virus resilience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Competition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Beware state aid limits</a:t>
            </a:r>
          </a:p>
        </p:txBody>
      </p:sp>
    </p:spTree>
    <p:extLst>
      <p:ext uri="{BB962C8B-B14F-4D97-AF65-F5344CB8AC3E}">
        <p14:creationId xmlns:p14="http://schemas.microsoft.com/office/powerpoint/2010/main" val="2487236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E5D74-A15F-4262-9B93-21C1E32EC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409" y="1491641"/>
            <a:ext cx="11361815" cy="678728"/>
          </a:xfrm>
        </p:spPr>
        <p:txBody>
          <a:bodyPr>
            <a:normAutofit fontScale="90000"/>
          </a:bodyPr>
          <a:lstStyle/>
          <a:p>
            <a:pPr algn="l"/>
            <a:r>
              <a:rPr lang="en-GB" sz="4400" dirty="0"/>
              <a:t>Coronavirus Business Interruption Loan Scheme (“CBILS”)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B61471-2F7D-4602-85ED-A8724207E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409" y="2384181"/>
            <a:ext cx="9418715" cy="2740269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venir Next LT Pro" panose="020B0504020202020204" pitchFamily="34" charset="0"/>
              </a:rPr>
              <a:t>For successful businesses but one off hit because of virus; i.e. profitable and cash generating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venir Next LT Pro" panose="020B0504020202020204" pitchFamily="34" charset="0"/>
              </a:rPr>
              <a:t>It’s 100% repayable!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venir Next LT Pro" panose="020B0504020202020204" pitchFamily="34" charset="0"/>
              </a:rPr>
              <a:t>Huge backlog of applications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venir Next LT Pro" panose="020B0504020202020204" pitchFamily="34" charset="0"/>
              </a:rPr>
              <a:t>Varying processes depending on lender (hard to access new lenders)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15090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E5D74-A15F-4262-9B93-21C1E32EC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409" y="1491641"/>
            <a:ext cx="11361815" cy="678728"/>
          </a:xfrm>
        </p:spPr>
        <p:txBody>
          <a:bodyPr>
            <a:normAutofit fontScale="90000"/>
          </a:bodyPr>
          <a:lstStyle/>
          <a:p>
            <a:pPr algn="l"/>
            <a:r>
              <a:rPr lang="en-GB" sz="4400" dirty="0"/>
              <a:t>Coronavirus Business Interruption Loan Scheme (“CBILS”) continued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B61471-2F7D-4602-85ED-A8724207E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409" y="2384181"/>
            <a:ext cx="9418715" cy="4254744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venir Next LT Pro" panose="020B0504020202020204" pitchFamily="34" charset="0"/>
              </a:rPr>
              <a:t>No personal guarantee under £250k loan. Company liable for full debt – any shortfall after liquidation could be met by government to 80%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venir Next LT Pro" panose="020B0504020202020204" pitchFamily="34" charset="0"/>
              </a:rPr>
              <a:t>To qualify, applicants must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Be UK based, with turnover of no more than £45 million per annum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Operate within an eligible industrial sector (a small number of industrial sectors are not eligible for support or subject to limitations)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venir Next LT Pro" panose="020B0504020202020204" pitchFamily="34" charset="0"/>
              </a:rPr>
              <a:t>State aid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94076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E5D74-A15F-4262-9B93-21C1E32EC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164" y="1122364"/>
            <a:ext cx="5301672" cy="678728"/>
          </a:xfrm>
        </p:spPr>
        <p:txBody>
          <a:bodyPr>
            <a:normAutofit fontScale="90000"/>
          </a:bodyPr>
          <a:lstStyle/>
          <a:p>
            <a:pPr algn="l"/>
            <a:r>
              <a:rPr lang="en-GB" sz="4400" dirty="0">
                <a:latin typeface="Avenir Next LT Pro" panose="020B0504020202020204" pitchFamily="34" charset="0"/>
              </a:rPr>
              <a:t>Alternatives…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B61471-2F7D-4602-85ED-A8724207E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164" y="2100406"/>
            <a:ext cx="9144000" cy="418407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Example alternatives may be:</a:t>
            </a:r>
          </a:p>
          <a:p>
            <a:pPr algn="l"/>
            <a:endParaRPr lang="en-GB" dirty="0">
              <a:latin typeface="Avenir Next LT Pro" panose="020B0504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Factoring.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Stock financing.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Asset finance (buildings, equipment or vehicles)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R&amp;D advances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Raising personal finance. This could be a loan or mortgage raised by a business owner and the funds introduced into the business.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>
              <a:latin typeface="Avenir Next LT Pro" panose="020B05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Care that borrower can repay loans!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0964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576</Words>
  <Application>Microsoft Office PowerPoint</Application>
  <PresentationFormat>Widescreen</PresentationFormat>
  <Paragraphs>93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Avenir Next LT Pro</vt:lpstr>
      <vt:lpstr>Calibri</vt:lpstr>
      <vt:lpstr>Calibri Light</vt:lpstr>
      <vt:lpstr>Office Theme</vt:lpstr>
      <vt:lpstr> Actions for your business </vt:lpstr>
      <vt:lpstr>Common behaviours we’re seeing…</vt:lpstr>
      <vt:lpstr>Action plan</vt:lpstr>
      <vt:lpstr>CJRS – Job Retention Scheme</vt:lpstr>
      <vt:lpstr>Cashflow management</vt:lpstr>
      <vt:lpstr>Grants &amp; rates relief &amp;….</vt:lpstr>
      <vt:lpstr>Coronavirus Business Interruption Loan Scheme (“CBILS”) </vt:lpstr>
      <vt:lpstr>Coronavirus Business Interruption Loan Scheme (“CBILS”) continued</vt:lpstr>
      <vt:lpstr>Alternatives…</vt:lpstr>
      <vt:lpstr> Equity</vt:lpstr>
      <vt:lpstr>Protection</vt:lpstr>
      <vt:lpstr>Take control</vt:lpstr>
      <vt:lpstr>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Topham</dc:creator>
  <cp:lastModifiedBy>Matt Topham</cp:lastModifiedBy>
  <cp:revision>22</cp:revision>
  <dcterms:created xsi:type="dcterms:W3CDTF">2020-04-14T09:56:00Z</dcterms:created>
  <dcterms:modified xsi:type="dcterms:W3CDTF">2020-04-15T06:38:28Z</dcterms:modified>
</cp:coreProperties>
</file>